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tags/tag1.xml" ContentType="application/vnd.openxmlformats-officedocument.presentationml.tags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70" d="100"/>
          <a:sy n="70" d="100"/>
        </p:scale>
        <p:origin x="516" y="13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090ED5-5E83-40AA-9DCA-A38B82D409D0}" type="datetimeFigureOut">
              <a:rPr lang="en-US" smtClean="0"/>
              <a:t>2012-10-16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5F6A57-E304-44AE-80A8-E2AB162CAC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81321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5F6A57-E304-44AE-80A8-E2AB162CAC1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455952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7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47843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1786016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88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4886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548868" name="Header Placeholder 3"/>
          <p:cNvSpPr>
            <a:spLocks noGrp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Notes/Handouts</a:t>
            </a:r>
          </a:p>
        </p:txBody>
      </p:sp>
      <p:sp>
        <p:nvSpPr>
          <p:cNvPr id="548869" name="Date Placeholder 4"/>
          <p:cNvSpPr>
            <a:spLocks noGrp="1"/>
          </p:cNvSpPr>
          <p:nvPr>
            <p:ph type="dt" sz="quarter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2CA07273-F234-41E2-8475-5F43598969CF}" type="datetime1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2012-10-16</a:t>
            </a:fld>
            <a:endParaRPr lang="en-US" smtClean="0"/>
          </a:p>
        </p:txBody>
      </p:sp>
      <p:sp>
        <p:nvSpPr>
          <p:cNvPr id="548870" name="Footer Placeholder 5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NJ Training TY 2008</a:t>
            </a:r>
          </a:p>
        </p:txBody>
      </p:sp>
      <p:sp>
        <p:nvSpPr>
          <p:cNvPr id="548871" name="Slide Number Placeholder 6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99685E7D-6204-42DB-B5C8-8D87CC302081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8104757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9650" name="Header Placeholder 1"/>
          <p:cNvSpPr>
            <a:spLocks noGrp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Notes/Handouts</a:t>
            </a:r>
          </a:p>
        </p:txBody>
      </p:sp>
      <p:sp>
        <p:nvSpPr>
          <p:cNvPr id="539651" name="Date Placeholder 2"/>
          <p:cNvSpPr>
            <a:spLocks noGrp="1"/>
          </p:cNvSpPr>
          <p:nvPr>
            <p:ph type="dt" sz="quarter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16726072-C704-48AD-93A5-FC8EE8F3914A}" type="datetime1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2012-10-16</a:t>
            </a:fld>
            <a:endParaRPr lang="en-US" smtClean="0"/>
          </a:p>
        </p:txBody>
      </p:sp>
      <p:sp>
        <p:nvSpPr>
          <p:cNvPr id="539652" name="Footer Placeholder 5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NJ Training TY 2008</a:t>
            </a:r>
          </a:p>
        </p:txBody>
      </p:sp>
      <p:sp>
        <p:nvSpPr>
          <p:cNvPr id="539653" name="Slide Number Placeholder 6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B0ABEF5B-5AE8-493C-923D-F4F074DB1821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en-US" smtClean="0"/>
          </a:p>
        </p:txBody>
      </p:sp>
      <p:sp>
        <p:nvSpPr>
          <p:cNvPr id="539654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r" eaLnBrk="1" hangingPunct="1"/>
            <a:fld id="{B464BB72-18F9-4B98-A14A-AB6C34E5877F}" type="slidenum">
              <a:rPr lang="en-US" sz="1200"/>
              <a:pPr algn="r" eaLnBrk="1" hangingPunct="1"/>
              <a:t>2</a:t>
            </a:fld>
            <a:endParaRPr lang="en-US" sz="1200"/>
          </a:p>
        </p:txBody>
      </p:sp>
      <p:sp>
        <p:nvSpPr>
          <p:cNvPr id="5396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3588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3965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smtClean="0"/>
              <a:t>WE WILL LOOK AT SEVERAL VARIETIES OF DISTINCTIONS</a:t>
            </a:r>
          </a:p>
        </p:txBody>
      </p:sp>
    </p:spTree>
    <p:extLst>
      <p:ext uri="{BB962C8B-B14F-4D97-AF65-F5344CB8AC3E}">
        <p14:creationId xmlns:p14="http://schemas.microsoft.com/office/powerpoint/2010/main" val="12340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06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4067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540676" name="Header Placeholder 3"/>
          <p:cNvSpPr>
            <a:spLocks noGrp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Notes/Handouts</a:t>
            </a:r>
          </a:p>
        </p:txBody>
      </p:sp>
      <p:sp>
        <p:nvSpPr>
          <p:cNvPr id="540677" name="Date Placeholder 4"/>
          <p:cNvSpPr>
            <a:spLocks noGrp="1"/>
          </p:cNvSpPr>
          <p:nvPr>
            <p:ph type="dt" sz="quarter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15AAF12B-1418-4B92-8D15-560EA20A6203}" type="datetime1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2012-10-16</a:t>
            </a:fld>
            <a:endParaRPr lang="en-US" smtClean="0"/>
          </a:p>
        </p:txBody>
      </p:sp>
      <p:sp>
        <p:nvSpPr>
          <p:cNvPr id="540678" name="Footer Placeholder 5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NJ Training TY 2008</a:t>
            </a:r>
          </a:p>
        </p:txBody>
      </p:sp>
      <p:sp>
        <p:nvSpPr>
          <p:cNvPr id="540679" name="Slide Number Placeholder 6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2A8A142B-D8E5-41A1-B3D1-C57270637531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39876077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16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4169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541700" name="Header Placeholder 3"/>
          <p:cNvSpPr>
            <a:spLocks noGrp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Notes/Handouts</a:t>
            </a:r>
          </a:p>
        </p:txBody>
      </p:sp>
      <p:sp>
        <p:nvSpPr>
          <p:cNvPr id="541701" name="Date Placeholder 4"/>
          <p:cNvSpPr>
            <a:spLocks noGrp="1"/>
          </p:cNvSpPr>
          <p:nvPr>
            <p:ph type="dt" sz="quarter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54908183-51F9-416D-B024-F504E613F90B}" type="datetime1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2012-10-16</a:t>
            </a:fld>
            <a:endParaRPr lang="en-US" smtClean="0"/>
          </a:p>
        </p:txBody>
      </p:sp>
      <p:sp>
        <p:nvSpPr>
          <p:cNvPr id="541702" name="Footer Placeholder 5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NJ Training TY 2008</a:t>
            </a:r>
          </a:p>
        </p:txBody>
      </p:sp>
      <p:sp>
        <p:nvSpPr>
          <p:cNvPr id="541703" name="Slide Number Placeholder 6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F2100993-4367-4760-89AC-7DE1379F5D74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14832013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427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542724" name="Header Placeholder 3"/>
          <p:cNvSpPr>
            <a:spLocks noGrp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Notes/Handouts</a:t>
            </a:r>
          </a:p>
        </p:txBody>
      </p:sp>
      <p:sp>
        <p:nvSpPr>
          <p:cNvPr id="542725" name="Date Placeholder 4"/>
          <p:cNvSpPr>
            <a:spLocks noGrp="1"/>
          </p:cNvSpPr>
          <p:nvPr>
            <p:ph type="dt" sz="quarter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0CAE6BA1-CFEB-4A53-B1A9-BA81C219297B}" type="datetime1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2012-10-16</a:t>
            </a:fld>
            <a:endParaRPr lang="en-US" smtClean="0"/>
          </a:p>
        </p:txBody>
      </p:sp>
      <p:sp>
        <p:nvSpPr>
          <p:cNvPr id="542726" name="Footer Placeholder 5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NJ Training TY 2008</a:t>
            </a:r>
          </a:p>
        </p:txBody>
      </p:sp>
      <p:sp>
        <p:nvSpPr>
          <p:cNvPr id="542727" name="Slide Number Placeholder 6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F95706F9-2FD3-45F3-9A1C-738248241A6F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416929638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3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4374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543748" name="Header Placeholder 3"/>
          <p:cNvSpPr>
            <a:spLocks noGrp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Notes/Handouts</a:t>
            </a:r>
          </a:p>
        </p:txBody>
      </p:sp>
      <p:sp>
        <p:nvSpPr>
          <p:cNvPr id="543749" name="Date Placeholder 4"/>
          <p:cNvSpPr>
            <a:spLocks noGrp="1"/>
          </p:cNvSpPr>
          <p:nvPr>
            <p:ph type="dt" sz="quarter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709961C4-358D-43E8-89E7-5B3EBB70AD98}" type="datetime1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2012-10-16</a:t>
            </a:fld>
            <a:endParaRPr lang="en-US" smtClean="0"/>
          </a:p>
        </p:txBody>
      </p:sp>
      <p:sp>
        <p:nvSpPr>
          <p:cNvPr id="543750" name="Footer Placeholder 5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NJ Training TY 2008</a:t>
            </a:r>
          </a:p>
        </p:txBody>
      </p:sp>
      <p:sp>
        <p:nvSpPr>
          <p:cNvPr id="543751" name="Slide Number Placeholder 6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E008C69A-9479-4464-BB36-180EC4ED85F8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02738758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47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447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544772" name="Header Placeholder 3"/>
          <p:cNvSpPr>
            <a:spLocks noGrp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Notes/Handouts</a:t>
            </a:r>
          </a:p>
        </p:txBody>
      </p:sp>
      <p:sp>
        <p:nvSpPr>
          <p:cNvPr id="544773" name="Date Placeholder 4"/>
          <p:cNvSpPr>
            <a:spLocks noGrp="1"/>
          </p:cNvSpPr>
          <p:nvPr>
            <p:ph type="dt" sz="quarter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734FA737-EC63-4682-B98D-107C746BB84C}" type="datetime1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2012-10-16</a:t>
            </a:fld>
            <a:endParaRPr lang="en-US" smtClean="0"/>
          </a:p>
        </p:txBody>
      </p:sp>
      <p:sp>
        <p:nvSpPr>
          <p:cNvPr id="544774" name="Footer Placeholder 5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NJ Training TY 2008</a:t>
            </a:r>
          </a:p>
        </p:txBody>
      </p:sp>
      <p:sp>
        <p:nvSpPr>
          <p:cNvPr id="544775" name="Slide Number Placeholder 6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24C20048-F212-4831-8469-A1540127B77F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94064669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57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4579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545796" name="Header Placeholder 3"/>
          <p:cNvSpPr>
            <a:spLocks noGrp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Notes/Handouts</a:t>
            </a:r>
          </a:p>
        </p:txBody>
      </p:sp>
      <p:sp>
        <p:nvSpPr>
          <p:cNvPr id="545797" name="Date Placeholder 4"/>
          <p:cNvSpPr>
            <a:spLocks noGrp="1"/>
          </p:cNvSpPr>
          <p:nvPr>
            <p:ph type="dt" sz="quarter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461C1CEE-114E-4BDE-9043-AB1BDA13EDFD}" type="datetime1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2012-10-16</a:t>
            </a:fld>
            <a:endParaRPr lang="en-US" smtClean="0"/>
          </a:p>
        </p:txBody>
      </p:sp>
      <p:sp>
        <p:nvSpPr>
          <p:cNvPr id="545798" name="Footer Placeholder 5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NJ Training TY 2008</a:t>
            </a:r>
          </a:p>
        </p:txBody>
      </p:sp>
      <p:sp>
        <p:nvSpPr>
          <p:cNvPr id="545799" name="Slide Number Placeholder 6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B011E845-C08F-4EC3-AE49-92D3EAFB559B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70940696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68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4681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546820" name="Header Placeholder 3"/>
          <p:cNvSpPr>
            <a:spLocks noGrp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Notes/Handouts</a:t>
            </a:r>
          </a:p>
        </p:txBody>
      </p:sp>
      <p:sp>
        <p:nvSpPr>
          <p:cNvPr id="546821" name="Date Placeholder 4"/>
          <p:cNvSpPr>
            <a:spLocks noGrp="1"/>
          </p:cNvSpPr>
          <p:nvPr>
            <p:ph type="dt" sz="quarter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6D8BDC36-D449-49D7-B2D3-4C25480403E3}" type="datetime1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2012-10-16</a:t>
            </a:fld>
            <a:endParaRPr lang="en-US" smtClean="0"/>
          </a:p>
        </p:txBody>
      </p:sp>
      <p:sp>
        <p:nvSpPr>
          <p:cNvPr id="546822" name="Footer Placeholder 5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NJ Training TY 2008</a:t>
            </a:r>
          </a:p>
        </p:txBody>
      </p:sp>
      <p:sp>
        <p:nvSpPr>
          <p:cNvPr id="546823" name="Slide Number Placeholder 6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917BED86-03C0-4A5A-B8C7-97405B795DD6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4238321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8763000" cy="5943600"/>
            <a:chOff x="0" y="0"/>
            <a:chExt cx="5520" cy="3744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1104" cy="3072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 sz="2400">
                <a:latin typeface="Calibri" pitchFamily="34" charset="0"/>
                <a:ea typeface="ＭＳ Ｐゴシック" pitchFamily="-65" charset="-128"/>
              </a:endParaRPr>
            </a:p>
          </p:txBody>
        </p:sp>
        <p:grpSp>
          <p:nvGrpSpPr>
            <p:cNvPr id="6" name="Group 4"/>
            <p:cNvGrpSpPr>
              <a:grpSpLocks/>
            </p:cNvGrpSpPr>
            <p:nvPr/>
          </p:nvGrpSpPr>
          <p:grpSpPr bwMode="auto">
            <a:xfrm>
              <a:off x="0" y="2208"/>
              <a:ext cx="5520" cy="1536"/>
              <a:chOff x="0" y="2208"/>
              <a:chExt cx="5520" cy="1536"/>
            </a:xfrm>
          </p:grpSpPr>
          <p:sp>
            <p:nvSpPr>
              <p:cNvPr id="10" name="Rectangle 5"/>
              <p:cNvSpPr>
                <a:spLocks noChangeArrowheads="1"/>
              </p:cNvSpPr>
              <p:nvPr/>
            </p:nvSpPr>
            <p:spPr bwMode="ltGray">
              <a:xfrm>
                <a:off x="624" y="2208"/>
                <a:ext cx="4896" cy="1536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en-US" sz="2400">
                  <a:latin typeface="Calibri" pitchFamily="34" charset="0"/>
                  <a:ea typeface="ＭＳ Ｐゴシック" pitchFamily="-65" charset="-128"/>
                </a:endParaRPr>
              </a:p>
            </p:txBody>
          </p:sp>
          <p:sp>
            <p:nvSpPr>
              <p:cNvPr id="11" name="Rectangle 6"/>
              <p:cNvSpPr>
                <a:spLocks noChangeArrowheads="1"/>
              </p:cNvSpPr>
              <p:nvPr/>
            </p:nvSpPr>
            <p:spPr bwMode="white">
              <a:xfrm>
                <a:off x="654" y="2352"/>
                <a:ext cx="4818" cy="1347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en-US" sz="2400">
                  <a:latin typeface="Calibri" pitchFamily="34" charset="0"/>
                  <a:ea typeface="ＭＳ Ｐゴシック" pitchFamily="-65" charset="-128"/>
                </a:endParaRPr>
              </a:p>
            </p:txBody>
          </p:sp>
          <p:sp>
            <p:nvSpPr>
              <p:cNvPr id="12" name="Line 7"/>
              <p:cNvSpPr>
                <a:spLocks noChangeShapeType="1"/>
              </p:cNvSpPr>
              <p:nvPr/>
            </p:nvSpPr>
            <p:spPr bwMode="auto">
              <a:xfrm>
                <a:off x="0" y="3072"/>
                <a:ext cx="624" cy="0"/>
              </a:xfrm>
              <a:prstGeom prst="line">
                <a:avLst/>
              </a:prstGeom>
              <a:noFill/>
              <a:ln w="508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hangingPunct="0">
                  <a:defRPr/>
                </a:pPr>
                <a:endParaRPr lang="en-US">
                  <a:ea typeface="+mn-ea"/>
                </a:endParaRPr>
              </a:p>
            </p:txBody>
          </p:sp>
        </p:grpSp>
        <p:grpSp>
          <p:nvGrpSpPr>
            <p:cNvPr id="7" name="Group 8"/>
            <p:cNvGrpSpPr>
              <a:grpSpLocks/>
            </p:cNvGrpSpPr>
            <p:nvPr/>
          </p:nvGrpSpPr>
          <p:grpSpPr bwMode="auto">
            <a:xfrm>
              <a:off x="400" y="336"/>
              <a:ext cx="5088" cy="192"/>
              <a:chOff x="400" y="336"/>
              <a:chExt cx="5088" cy="192"/>
            </a:xfrm>
          </p:grpSpPr>
          <p:sp>
            <p:nvSpPr>
              <p:cNvPr id="8" name="Rectangle 9"/>
              <p:cNvSpPr>
                <a:spLocks noChangeArrowheads="1"/>
              </p:cNvSpPr>
              <p:nvPr/>
            </p:nvSpPr>
            <p:spPr bwMode="auto">
              <a:xfrm>
                <a:off x="3952" y="336"/>
                <a:ext cx="1536" cy="19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en-US" sz="2400">
                  <a:latin typeface="Calibri" pitchFamily="34" charset="0"/>
                  <a:ea typeface="ＭＳ Ｐゴシック" pitchFamily="-65" charset="-128"/>
                </a:endParaRPr>
              </a:p>
            </p:txBody>
          </p:sp>
          <p:sp>
            <p:nvSpPr>
              <p:cNvPr id="9" name="Line 10"/>
              <p:cNvSpPr>
                <a:spLocks noChangeShapeType="1"/>
              </p:cNvSpPr>
              <p:nvPr/>
            </p:nvSpPr>
            <p:spPr bwMode="auto">
              <a:xfrm>
                <a:off x="400" y="432"/>
                <a:ext cx="5088" cy="0"/>
              </a:xfrm>
              <a:prstGeom prst="line">
                <a:avLst/>
              </a:prstGeom>
              <a:noFill/>
              <a:ln w="444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hangingPunct="0">
                  <a:defRPr/>
                </a:pPr>
                <a:endParaRPr lang="en-US">
                  <a:ea typeface="+mn-ea"/>
                </a:endParaRPr>
              </a:p>
            </p:txBody>
          </p:sp>
        </p:grpSp>
      </p:grpSp>
      <p:sp>
        <p:nvSpPr>
          <p:cNvPr id="11223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990600" y="2130425"/>
            <a:ext cx="7772400" cy="1470025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22316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1143000" y="3810000"/>
            <a:ext cx="7467600" cy="1981200"/>
          </a:xfrm>
        </p:spPr>
        <p:txBody>
          <a:bodyPr/>
          <a:lstStyle>
            <a:lvl1pPr marL="0" indent="0" algn="ctr">
              <a:buFont typeface="Wingdings" charset="2"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3" name="Rectangle 9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400800"/>
            <a:ext cx="2133600" cy="320675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10-16-2012</a:t>
            </a:r>
            <a:endParaRPr lang="en-US"/>
          </a:p>
        </p:txBody>
      </p:sp>
      <p:sp>
        <p:nvSpPr>
          <p:cNvPr id="14" name="Rectangle 10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400800"/>
            <a:ext cx="2895600" cy="320675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Tax Law Training (NJ) TY2011 v11.1</a:t>
            </a:r>
            <a:endParaRPr lang="en-US"/>
          </a:p>
        </p:txBody>
      </p:sp>
      <p:sp>
        <p:nvSpPr>
          <p:cNvPr id="15" name="Rectangle 1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400800"/>
            <a:ext cx="2133600" cy="320675"/>
          </a:xfrm>
        </p:spPr>
        <p:txBody>
          <a:bodyPr/>
          <a:lstStyle>
            <a:lvl1pPr>
              <a:defRPr/>
            </a:lvl1pPr>
          </a:lstStyle>
          <a:p>
            <a:fld id="{6A2C2517-114F-4A23-B4D3-D537EDA125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55425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10-16-2012</a:t>
            </a: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Tax Law Training (NJ) TY2011 v11.1</a:t>
            </a:r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A2C2517-114F-4A23-B4D3-D537EDA125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34171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3700" y="277813"/>
            <a:ext cx="1943100" cy="60467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7813"/>
            <a:ext cx="5676900" cy="60467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10-16-2012</a:t>
            </a: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Tax Law Training (NJ) TY2011 v11.1</a:t>
            </a:r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A2C2517-114F-4A23-B4D3-D537EDA125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49123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914400" y="1600200"/>
            <a:ext cx="7772400" cy="2286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4400" y="4038600"/>
            <a:ext cx="7772400" cy="2286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10-16-2012</a:t>
            </a:r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Tax Law Training (NJ) TY2011 v11.1</a:t>
            </a:r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A2C2517-114F-4A23-B4D3-D537EDA125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986142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914400" y="1600200"/>
            <a:ext cx="7772400" cy="4724400"/>
          </a:xfrm>
        </p:spPr>
        <p:txBody>
          <a:bodyPr>
            <a:normAutofit/>
          </a:bodyPr>
          <a:lstStyle/>
          <a:p>
            <a:pPr lvl="0"/>
            <a:r>
              <a:rPr lang="en-US" noProof="0" smtClean="0"/>
              <a:t>Click icon to add table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10-16-2012</a:t>
            </a: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Tax Law Training (NJ) TY2011 v11.1</a:t>
            </a:r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A2C2517-114F-4A23-B4D3-D537EDA125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50152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10-16-2012</a:t>
            </a: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Tax Law Training (NJ) TY2011 v11.1</a:t>
            </a:r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A2C2517-114F-4A23-B4D3-D537EDA125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26238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10-16-2012</a:t>
            </a: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Tax Law Training (NJ) TY2011 v11.1</a:t>
            </a:r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A2C2517-114F-4A23-B4D3-D537EDA125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70418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600200"/>
            <a:ext cx="3810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6800" y="1600200"/>
            <a:ext cx="3810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10-16-2012</a:t>
            </a:r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Tax Law Training (NJ) TY2011 v11.1</a:t>
            </a:r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A2C2517-114F-4A23-B4D3-D537EDA125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09021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10-16-2012</a:t>
            </a:r>
            <a:endParaRPr lang="en-US"/>
          </a:p>
        </p:txBody>
      </p:sp>
      <p:sp>
        <p:nvSpPr>
          <p:cNvPr id="8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Tax Law Training (NJ) TY2011 v11.1</a:t>
            </a:r>
            <a:endParaRPr lang="en-US"/>
          </a:p>
        </p:txBody>
      </p:sp>
      <p:sp>
        <p:nvSpPr>
          <p:cNvPr id="9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A2C2517-114F-4A23-B4D3-D537EDA125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2081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10-16-2012</a:t>
            </a:r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Tax Law Training (NJ) TY2011 v11.1</a:t>
            </a:r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A2C2517-114F-4A23-B4D3-D537EDA125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80800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10-16-2012</a:t>
            </a:r>
            <a:endParaRPr lang="en-US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Tax Law Training (NJ) TY2011 v11.1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A2C2517-114F-4A23-B4D3-D537EDA125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0028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10-16-2012</a:t>
            </a:r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Tax Law Training (NJ) TY2011 v11.1</a:t>
            </a:r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A2C2517-114F-4A23-B4D3-D537EDA125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34668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10-16-2012</a:t>
            </a:r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Tax Law Training (NJ) TY2011 v11.1</a:t>
            </a:r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A2C2517-114F-4A23-B4D3-D537EDA125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87473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8686800" cy="4876800"/>
            <a:chOff x="0" y="0"/>
            <a:chExt cx="5472" cy="3072"/>
          </a:xfrm>
        </p:grpSpPr>
        <p:sp>
          <p:nvSpPr>
            <p:cNvPr id="258051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384" cy="3072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 sz="2400">
                <a:latin typeface="Calibri" pitchFamily="34" charset="0"/>
                <a:ea typeface="ＭＳ Ｐゴシック" pitchFamily="-65" charset="-128"/>
              </a:endParaRPr>
            </a:p>
          </p:txBody>
        </p:sp>
        <p:grpSp>
          <p:nvGrpSpPr>
            <p:cNvPr id="1034" name="Group 4"/>
            <p:cNvGrpSpPr>
              <a:grpSpLocks/>
            </p:cNvGrpSpPr>
            <p:nvPr/>
          </p:nvGrpSpPr>
          <p:grpSpPr bwMode="auto">
            <a:xfrm>
              <a:off x="240" y="893"/>
              <a:ext cx="5232" cy="115"/>
              <a:chOff x="240" y="893"/>
              <a:chExt cx="5232" cy="115"/>
            </a:xfrm>
          </p:grpSpPr>
          <p:sp>
            <p:nvSpPr>
              <p:cNvPr id="258053" name="Rectangle 5"/>
              <p:cNvSpPr>
                <a:spLocks noChangeArrowheads="1"/>
              </p:cNvSpPr>
              <p:nvPr/>
            </p:nvSpPr>
            <p:spPr bwMode="auto">
              <a:xfrm>
                <a:off x="4320" y="893"/>
                <a:ext cx="1152" cy="115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en-US" sz="2400">
                  <a:latin typeface="Calibri" pitchFamily="34" charset="0"/>
                  <a:ea typeface="ＭＳ Ｐゴシック" pitchFamily="-65" charset="-128"/>
                </a:endParaRPr>
              </a:p>
            </p:txBody>
          </p:sp>
          <p:sp>
            <p:nvSpPr>
              <p:cNvPr id="258054" name="Line 6"/>
              <p:cNvSpPr>
                <a:spLocks noChangeShapeType="1"/>
              </p:cNvSpPr>
              <p:nvPr/>
            </p:nvSpPr>
            <p:spPr bwMode="auto">
              <a:xfrm>
                <a:off x="240" y="941"/>
                <a:ext cx="5232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hangingPunct="0">
                  <a:defRPr/>
                </a:pPr>
                <a:endParaRPr lang="en-US">
                  <a:ea typeface="+mn-ea"/>
                </a:endParaRPr>
              </a:p>
            </p:txBody>
          </p:sp>
        </p:grpSp>
      </p:grpSp>
      <p:sp>
        <p:nvSpPr>
          <p:cNvPr id="1027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277813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600200"/>
            <a:ext cx="77724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58057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403975"/>
            <a:ext cx="1981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000">
                <a:latin typeface="Calibri" pitchFamily="34" charset="0"/>
                <a:ea typeface="ＭＳ Ｐゴシック" pitchFamily="-65" charset="-128"/>
              </a:defRPr>
            </a:lvl1pPr>
          </a:lstStyle>
          <a:p>
            <a:r>
              <a:rPr lang="en-US" smtClean="0"/>
              <a:t>10-16-2012</a:t>
            </a:r>
            <a:endParaRPr lang="en-US"/>
          </a:p>
        </p:txBody>
      </p:sp>
      <p:sp>
        <p:nvSpPr>
          <p:cNvPr id="258058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400800"/>
            <a:ext cx="2971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Calibri" pitchFamily="34" charset="0"/>
                <a:ea typeface="ＭＳ Ｐゴシック" pitchFamily="-65" charset="-128"/>
              </a:defRPr>
            </a:lvl1pPr>
          </a:lstStyle>
          <a:p>
            <a:r>
              <a:rPr lang="en-US" smtClean="0"/>
              <a:t>Tax Law Training (NJ) TY2011 v11.1</a:t>
            </a:r>
            <a:endParaRPr lang="en-US"/>
          </a:p>
        </p:txBody>
      </p:sp>
      <p:sp>
        <p:nvSpPr>
          <p:cNvPr id="258059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4008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Calibri" pitchFamily="34" charset="0"/>
                <a:ea typeface="ＭＳ Ｐゴシック" pitchFamily="-65" charset="-128"/>
              </a:defRPr>
            </a:lvl1pPr>
          </a:lstStyle>
          <a:p>
            <a:fld id="{6A2C2517-114F-4A23-B4D3-D537EDA12520}" type="slidenum">
              <a:rPr lang="en-US" smtClean="0"/>
              <a:t>‹#›</a:t>
            </a:fld>
            <a:endParaRPr lang="en-US"/>
          </a:p>
        </p:txBody>
      </p:sp>
      <p:sp>
        <p:nvSpPr>
          <p:cNvPr id="258060" name="Line 12"/>
          <p:cNvSpPr>
            <a:spLocks noChangeShapeType="1"/>
          </p:cNvSpPr>
          <p:nvPr/>
        </p:nvSpPr>
        <p:spPr bwMode="auto">
          <a:xfrm>
            <a:off x="0" y="4876800"/>
            <a:ext cx="609600" cy="0"/>
          </a:xfrm>
          <a:prstGeom prst="line">
            <a:avLst/>
          </a:prstGeom>
          <a:noFill/>
          <a:ln w="44450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en-US">
              <a:ea typeface="+mn-ea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2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200" b="1">
          <a:solidFill>
            <a:schemeClr val="tx2"/>
          </a:solidFill>
          <a:latin typeface="Calibri" charset="0"/>
          <a:ea typeface="ＭＳ Ｐゴシック" charset="-128"/>
          <a:cs typeface="ＭＳ Ｐゴシック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200" b="1">
          <a:solidFill>
            <a:schemeClr val="tx2"/>
          </a:solidFill>
          <a:latin typeface="Calibri" charset="0"/>
          <a:ea typeface="ＭＳ Ｐゴシック" charset="-128"/>
          <a:cs typeface="ＭＳ Ｐゴシック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200" b="1">
          <a:solidFill>
            <a:schemeClr val="tx2"/>
          </a:solidFill>
          <a:latin typeface="Calibri" charset="0"/>
          <a:ea typeface="ＭＳ Ｐゴシック" charset="-128"/>
          <a:cs typeface="ＭＳ Ｐゴシック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200" b="1">
          <a:solidFill>
            <a:schemeClr val="tx2"/>
          </a:solidFill>
          <a:latin typeface="Calibri" charset="0"/>
          <a:ea typeface="ＭＳ Ｐゴシック" charset="-128"/>
          <a:cs typeface="ＭＳ Ｐゴシック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200" b="1">
          <a:solidFill>
            <a:schemeClr val="tx2"/>
          </a:solidFill>
          <a:latin typeface="Calibri" charset="0"/>
          <a:ea typeface="ＭＳ Ｐゴシック" charset="-128"/>
          <a:cs typeface="ＭＳ Ｐゴシック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200" b="1">
          <a:solidFill>
            <a:schemeClr val="tx2"/>
          </a:solidFill>
          <a:latin typeface="Calibri" charset="0"/>
          <a:ea typeface="ＭＳ Ｐゴシック" charset="-128"/>
          <a:cs typeface="ＭＳ Ｐゴシック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200" b="1">
          <a:solidFill>
            <a:schemeClr val="tx2"/>
          </a:solidFill>
          <a:latin typeface="Calibri" charset="0"/>
          <a:ea typeface="ＭＳ Ｐゴシック" charset="-128"/>
          <a:cs typeface="ＭＳ Ｐゴシック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200" b="1">
          <a:solidFill>
            <a:schemeClr val="tx2"/>
          </a:solidFill>
          <a:latin typeface="Calibri" charset="0"/>
          <a:ea typeface="ＭＳ Ｐゴシック" charset="-128"/>
          <a:cs typeface="ＭＳ Ｐゴシック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n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charset="2"/>
        <a:buChar char="§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charset="2"/>
        <a:buChar char="§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charset="2"/>
        <a:buChar char="§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charset="2"/>
        <a:buChar char="§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5" Type="http://schemas.openxmlformats.org/officeDocument/2006/relationships/image" Target="../media/image1.png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0.WAV"/><Relationship Id="rId1" Type="http://schemas.microsoft.com/office/2007/relationships/media" Target="../media/media10.WAV"/><Relationship Id="rId5" Type="http://schemas.openxmlformats.org/officeDocument/2006/relationships/image" Target="../media/image4.png"/><Relationship Id="rId4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audio" Target="../media/media11.WAV"/><Relationship Id="rId7" Type="http://schemas.openxmlformats.org/officeDocument/2006/relationships/image" Target="../media/image1.png"/><Relationship Id="rId2" Type="http://schemas.microsoft.com/office/2007/relationships/media" Target="../media/media11.WAV"/><Relationship Id="rId1" Type="http://schemas.openxmlformats.org/officeDocument/2006/relationships/tags" Target="../tags/tag1.xml"/><Relationship Id="rId6" Type="http://schemas.openxmlformats.org/officeDocument/2006/relationships/image" Target="../media/image5.png"/><Relationship Id="rId5" Type="http://schemas.openxmlformats.org/officeDocument/2006/relationships/notesSlide" Target="../notesSlides/notesSlide11.xml"/><Relationship Id="rId4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2.WAV"/><Relationship Id="rId1" Type="http://schemas.microsoft.com/office/2007/relationships/media" Target="../media/media2.WAV"/><Relationship Id="rId5" Type="http://schemas.openxmlformats.org/officeDocument/2006/relationships/image" Target="../media/image2.png"/><Relationship Id="rId4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3.WAV"/><Relationship Id="rId1" Type="http://schemas.microsoft.com/office/2007/relationships/media" Target="../media/media3.WAV"/><Relationship Id="rId5" Type="http://schemas.openxmlformats.org/officeDocument/2006/relationships/image" Target="../media/image1.png"/><Relationship Id="rId4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4.WAV"/><Relationship Id="rId1" Type="http://schemas.microsoft.com/office/2007/relationships/media" Target="../media/media4.WAV"/><Relationship Id="rId5" Type="http://schemas.openxmlformats.org/officeDocument/2006/relationships/image" Target="../media/image1.png"/><Relationship Id="rId4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5.WAV"/><Relationship Id="rId1" Type="http://schemas.microsoft.com/office/2007/relationships/media" Target="../media/media5.WAV"/><Relationship Id="rId5" Type="http://schemas.openxmlformats.org/officeDocument/2006/relationships/image" Target="../media/image1.png"/><Relationship Id="rId4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audio" Target="../media/media6.WAV"/><Relationship Id="rId1" Type="http://schemas.microsoft.com/office/2007/relationships/media" Target="../media/media6.WAV"/><Relationship Id="rId5" Type="http://schemas.openxmlformats.org/officeDocument/2006/relationships/image" Target="../media/image1.png"/><Relationship Id="rId4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7.WAV"/><Relationship Id="rId1" Type="http://schemas.microsoft.com/office/2007/relationships/media" Target="../media/media7.WAV"/><Relationship Id="rId5" Type="http://schemas.openxmlformats.org/officeDocument/2006/relationships/image" Target="../media/image3.png"/><Relationship Id="rId4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8.WAV"/><Relationship Id="rId1" Type="http://schemas.microsoft.com/office/2007/relationships/media" Target="../media/media8.WAV"/><Relationship Id="rId5" Type="http://schemas.openxmlformats.org/officeDocument/2006/relationships/image" Target="../media/image1.png"/><Relationship Id="rId4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9.WAV"/><Relationship Id="rId1" Type="http://schemas.microsoft.com/office/2007/relationships/media" Target="../media/media9.WAV"/><Relationship Id="rId5" Type="http://schemas.openxmlformats.org/officeDocument/2006/relationships/image" Target="../media/image1.png"/><Relationship Id="rId4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Income - Wages</a:t>
            </a:r>
          </a:p>
        </p:txBody>
      </p:sp>
      <p:sp>
        <p:nvSpPr>
          <p:cNvPr id="111619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smtClean="0"/>
              <a:t>Form 1040 Line 7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mtClean="0"/>
              <a:t>Pub 4012 Tabs D, 2</a:t>
            </a:r>
          </a:p>
        </p:txBody>
      </p:sp>
      <p:sp>
        <p:nvSpPr>
          <p:cNvPr id="111620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10-16-2012</a:t>
            </a:r>
            <a:endParaRPr lang="en-US"/>
          </a:p>
        </p:txBody>
      </p:sp>
      <p:sp>
        <p:nvSpPr>
          <p:cNvPr id="111621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Tax Law Training (NJ) TY2011 v11.1</a:t>
            </a:r>
            <a:endParaRPr lang="en-US"/>
          </a:p>
        </p:txBody>
      </p:sp>
      <p:sp>
        <p:nvSpPr>
          <p:cNvPr id="11162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BE958A4D-0E41-4250-8484-40D402C42B08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US" smtClean="0"/>
          </a:p>
        </p:txBody>
      </p:sp>
      <p:pic>
        <p:nvPicPr>
          <p:cNvPr id="13" name="~PP21353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1624" name="Text Box 5"/>
          <p:cNvSpPr txBox="1">
            <a:spLocks noChangeArrowheads="1"/>
          </p:cNvSpPr>
          <p:nvPr/>
        </p:nvSpPr>
        <p:spPr bwMode="auto">
          <a:xfrm>
            <a:off x="2971800" y="152400"/>
            <a:ext cx="58674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r"/>
            <a:r>
              <a:rPr lang="en-US" sz="1400" dirty="0"/>
              <a:t>4491-08-A Income - </a:t>
            </a:r>
            <a:r>
              <a:rPr lang="en-US" sz="1400"/>
              <a:t>Wages </a:t>
            </a:r>
            <a:r>
              <a:rPr lang="en-US" sz="1400" smtClean="0"/>
              <a:t>v11.1 </a:t>
            </a:r>
            <a:r>
              <a:rPr lang="en-US" sz="1400" dirty="0" smtClean="0"/>
              <a:t>VO.pptx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9911875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9000"/>
    </mc:Choice>
    <mc:Fallback>
      <p:transition spd="slow" advTm="29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OTHER LINE 7 INCOME</a:t>
            </a:r>
          </a:p>
        </p:txBody>
      </p:sp>
      <p:sp>
        <p:nvSpPr>
          <p:cNvPr id="1208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Household employee income not on W-2</a:t>
            </a:r>
          </a:p>
          <a:p>
            <a:pPr lvl="1" eaLnBrk="1" hangingPunct="1"/>
            <a:r>
              <a:rPr lang="en-US" smtClean="0"/>
              <a:t>Enter on TW 1040 Wkt 1</a:t>
            </a:r>
          </a:p>
          <a:p>
            <a:pPr eaLnBrk="1" hangingPunct="1"/>
            <a:r>
              <a:rPr lang="en-US" smtClean="0"/>
              <a:t>Taxpayer (TP) under retirement age but on disability (1099-R, Box 7, Code 3)</a:t>
            </a:r>
          </a:p>
          <a:p>
            <a:pPr lvl="1" eaLnBrk="1" hangingPunct="1"/>
            <a:r>
              <a:rPr lang="en-US" smtClean="0"/>
              <a:t>In TW, on red line below Box 7, check that it is “disability and TP is disabled”</a:t>
            </a:r>
          </a:p>
        </p:txBody>
      </p:sp>
      <p:sp>
        <p:nvSpPr>
          <p:cNvPr id="120836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10-16-2012</a:t>
            </a:r>
            <a:endParaRPr lang="en-US"/>
          </a:p>
        </p:txBody>
      </p:sp>
      <p:sp>
        <p:nvSpPr>
          <p:cNvPr id="120837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1737437A-AD61-4020-9F96-708946CFC4A6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en-US" smtClean="0"/>
          </a:p>
        </p:txBody>
      </p:sp>
      <p:sp>
        <p:nvSpPr>
          <p:cNvPr id="120838" name="Footer Placeholder 5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Tax Law Training (NJ) TY2011 v11.1</a:t>
            </a:r>
            <a:endParaRPr lang="en-US"/>
          </a:p>
        </p:txBody>
      </p:sp>
      <p:pic>
        <p:nvPicPr>
          <p:cNvPr id="12296" name="~PP11447.WAV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51354747"/>
      </p:ext>
    </p:extLst>
  </p:cSld>
  <p:clrMapOvr>
    <a:masterClrMapping/>
  </p:clrMapOvr>
  <p:transition advTm="6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229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296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Form W-2</a:t>
            </a:r>
          </a:p>
        </p:txBody>
      </p:sp>
      <p:pic>
        <p:nvPicPr>
          <p:cNvPr id="191494" name="Picture 3"/>
          <p:cNvPicPr>
            <a:picLocks noGrp="1" noChangeAspect="1" noChangeArrowheads="1"/>
          </p:cNvPicPr>
          <p:nvPr>
            <p:ph type="body" idx="4294967295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52400" y="1828800"/>
            <a:ext cx="8839200" cy="4230688"/>
          </a:xfrm>
        </p:spPr>
      </p:pic>
      <p:sp>
        <p:nvSpPr>
          <p:cNvPr id="863236" name="Text Box 4"/>
          <p:cNvSpPr txBox="1">
            <a:spLocks noChangeArrowheads="1"/>
          </p:cNvSpPr>
          <p:nvPr/>
        </p:nvSpPr>
        <p:spPr bwMode="auto">
          <a:xfrm>
            <a:off x="5257800" y="2286000"/>
            <a:ext cx="1162050" cy="312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</a:pPr>
            <a:r>
              <a:rPr lang="en-US" sz="1600" b="1">
                <a:solidFill>
                  <a:srgbClr val="FF0000"/>
                </a:solidFill>
                <a:latin typeface="Times New Roman" pitchFamily="18" charset="0"/>
              </a:rPr>
              <a:t>1040, line 7</a:t>
            </a:r>
          </a:p>
        </p:txBody>
      </p:sp>
      <p:sp>
        <p:nvSpPr>
          <p:cNvPr id="863237" name="Rectangle 5"/>
          <p:cNvSpPr>
            <a:spLocks noChangeArrowheads="1"/>
          </p:cNvSpPr>
          <p:nvPr/>
        </p:nvSpPr>
        <p:spPr bwMode="auto">
          <a:xfrm>
            <a:off x="5334000" y="3733800"/>
            <a:ext cx="1127125" cy="284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400" b="1">
                <a:solidFill>
                  <a:srgbClr val="FF0000"/>
                </a:solidFill>
                <a:latin typeface="Times New Roman" pitchFamily="18" charset="0"/>
              </a:rPr>
              <a:t>1040, line 61</a:t>
            </a:r>
          </a:p>
        </p:txBody>
      </p:sp>
      <p:sp>
        <p:nvSpPr>
          <p:cNvPr id="863238" name="Rectangle 6"/>
          <p:cNvSpPr>
            <a:spLocks noChangeArrowheads="1"/>
          </p:cNvSpPr>
          <p:nvPr/>
        </p:nvSpPr>
        <p:spPr bwMode="auto">
          <a:xfrm>
            <a:off x="7239000" y="3733800"/>
            <a:ext cx="1550988" cy="284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400" b="1">
                <a:solidFill>
                  <a:srgbClr val="FF0000"/>
                </a:solidFill>
                <a:latin typeface="Times New Roman" pitchFamily="18" charset="0"/>
              </a:rPr>
              <a:t>Form 2441,line 12</a:t>
            </a:r>
          </a:p>
        </p:txBody>
      </p:sp>
      <p:sp>
        <p:nvSpPr>
          <p:cNvPr id="863240" name="Rectangle 8"/>
          <p:cNvSpPr>
            <a:spLocks noChangeArrowheads="1"/>
          </p:cNvSpPr>
          <p:nvPr/>
        </p:nvSpPr>
        <p:spPr bwMode="auto">
          <a:xfrm>
            <a:off x="7467600" y="3365500"/>
            <a:ext cx="1162050" cy="312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1600" b="1">
                <a:solidFill>
                  <a:srgbClr val="FF0000"/>
                </a:solidFill>
                <a:latin typeface="Times New Roman" pitchFamily="18" charset="0"/>
              </a:rPr>
              <a:t>1040, line 7</a:t>
            </a:r>
          </a:p>
        </p:txBody>
      </p:sp>
      <p:pic>
        <p:nvPicPr>
          <p:cNvPr id="11" name="~PP11463.WAV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1865" name="Date Placeholder 8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10-16-2012</a:t>
            </a:r>
            <a:endParaRPr lang="en-US"/>
          </a:p>
        </p:txBody>
      </p:sp>
      <p:sp>
        <p:nvSpPr>
          <p:cNvPr id="121866" name="Slide Number Placeholder 9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9DBD5DA1-C8F9-4CF5-8519-C41DABD98A45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en-US" smtClean="0"/>
          </a:p>
        </p:txBody>
      </p:sp>
      <p:sp>
        <p:nvSpPr>
          <p:cNvPr id="121867" name="Footer Placeholder 11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Tax Law Training (NJ) TY2011 v11.1</a:t>
            </a:r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932390831"/>
      </p:ext>
    </p:extLst>
  </p:cSld>
  <p:clrMapOvr>
    <a:masterClrMapping/>
  </p:clrMapOvr>
  <p:transition advTm="24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914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3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3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3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3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28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  <p:bldLst>
      <p:bldP spid="863236" grpId="0" autoUpdateAnimBg="0"/>
      <p:bldP spid="863237" grpId="0" autoUpdateAnimBg="0"/>
      <p:bldP spid="863238" grpId="0" autoUpdateAnimBg="0"/>
      <p:bldP spid="86324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Income Overview</a:t>
            </a:r>
          </a:p>
        </p:txBody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z="2800" smtClean="0"/>
              <a:t>Distinguish between taxable and nontaxable income</a:t>
            </a:r>
          </a:p>
          <a:p>
            <a:pPr eaLnBrk="1" hangingPunct="1"/>
            <a:endParaRPr lang="en-US" sz="2800" smtClean="0"/>
          </a:p>
          <a:p>
            <a:pPr eaLnBrk="1" hangingPunct="1"/>
            <a:r>
              <a:rPr lang="en-US" sz="2800" smtClean="0"/>
              <a:t>Know where to report different types of income</a:t>
            </a:r>
          </a:p>
          <a:p>
            <a:pPr eaLnBrk="1" hangingPunct="1"/>
            <a:endParaRPr lang="en-US" sz="2800" smtClean="0"/>
          </a:p>
          <a:p>
            <a:pPr eaLnBrk="1" hangingPunct="1"/>
            <a:r>
              <a:rPr lang="en-US" sz="2800" smtClean="0"/>
              <a:t>Complete necessary forms</a:t>
            </a:r>
          </a:p>
          <a:p>
            <a:pPr eaLnBrk="1" hangingPunct="1"/>
            <a:endParaRPr lang="en-US" sz="2800" smtClean="0"/>
          </a:p>
          <a:p>
            <a:pPr eaLnBrk="1" hangingPunct="1"/>
            <a:r>
              <a:rPr lang="en-US" sz="2800" smtClean="0"/>
              <a:t>Losses may be allowable on Federal but not on State</a:t>
            </a:r>
          </a:p>
          <a:p>
            <a:pPr lvl="1" eaLnBrk="1" hangingPunct="1"/>
            <a:endParaRPr lang="en-US" sz="2400" smtClean="0"/>
          </a:p>
          <a:p>
            <a:pPr lvl="1" eaLnBrk="1" hangingPunct="1"/>
            <a:endParaRPr lang="en-US" sz="2400" smtClean="0"/>
          </a:p>
        </p:txBody>
      </p:sp>
      <p:pic>
        <p:nvPicPr>
          <p:cNvPr id="7" name="~PP51353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45" name="Date Placeholder 4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10-16-2012</a:t>
            </a:r>
            <a:endParaRPr lang="en-US"/>
          </a:p>
        </p:txBody>
      </p:sp>
      <p:sp>
        <p:nvSpPr>
          <p:cNvPr id="11264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246AE572-746C-43EA-BF37-9A80751B157D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en-US" smtClean="0"/>
          </a:p>
        </p:txBody>
      </p:sp>
      <p:sp>
        <p:nvSpPr>
          <p:cNvPr id="112647" name="Footer Placeholder 7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Tax Law Training (NJ) TY2011 v11.1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1231719"/>
      </p:ext>
    </p:extLst>
  </p:cSld>
  <p:clrMapOvr>
    <a:masterClrMapping/>
  </p:clrMapOvr>
  <p:transition advTm="29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Income Categories</a:t>
            </a:r>
          </a:p>
        </p:txBody>
      </p:sp>
      <p:sp>
        <p:nvSpPr>
          <p:cNvPr id="1136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800" smtClean="0"/>
              <a:t>Earned Income</a:t>
            </a:r>
          </a:p>
          <a:p>
            <a:pPr eaLnBrk="1" hangingPunct="1">
              <a:lnSpc>
                <a:spcPct val="90000"/>
              </a:lnSpc>
            </a:pPr>
            <a:endParaRPr lang="en-US" sz="2800" smtClean="0"/>
          </a:p>
          <a:p>
            <a:pPr eaLnBrk="1" hangingPunct="1">
              <a:lnSpc>
                <a:spcPct val="90000"/>
              </a:lnSpc>
            </a:pPr>
            <a:r>
              <a:rPr lang="en-US" sz="2800" smtClean="0"/>
              <a:t>Self Employment Income</a:t>
            </a:r>
          </a:p>
          <a:p>
            <a:pPr eaLnBrk="1" hangingPunct="1">
              <a:lnSpc>
                <a:spcPct val="90000"/>
              </a:lnSpc>
            </a:pPr>
            <a:endParaRPr lang="en-US" sz="2800" smtClean="0"/>
          </a:p>
          <a:p>
            <a:pPr eaLnBrk="1" hangingPunct="1">
              <a:lnSpc>
                <a:spcPct val="90000"/>
              </a:lnSpc>
            </a:pPr>
            <a:r>
              <a:rPr lang="en-US" sz="2800" smtClean="0"/>
              <a:t>Investment Income</a:t>
            </a:r>
          </a:p>
          <a:p>
            <a:pPr eaLnBrk="1" hangingPunct="1">
              <a:lnSpc>
                <a:spcPct val="90000"/>
              </a:lnSpc>
            </a:pPr>
            <a:endParaRPr lang="en-US" sz="2800" smtClean="0"/>
          </a:p>
          <a:p>
            <a:pPr eaLnBrk="1" hangingPunct="1">
              <a:lnSpc>
                <a:spcPct val="90000"/>
              </a:lnSpc>
            </a:pPr>
            <a:r>
              <a:rPr lang="en-US" sz="2800" smtClean="0"/>
              <a:t>Retirement Income</a:t>
            </a:r>
          </a:p>
          <a:p>
            <a:pPr eaLnBrk="1" hangingPunct="1">
              <a:lnSpc>
                <a:spcPct val="90000"/>
              </a:lnSpc>
            </a:pPr>
            <a:endParaRPr lang="en-US" sz="2800" smtClean="0"/>
          </a:p>
          <a:p>
            <a:pPr eaLnBrk="1" hangingPunct="1">
              <a:lnSpc>
                <a:spcPct val="90000"/>
              </a:lnSpc>
            </a:pPr>
            <a:r>
              <a:rPr lang="en-US" sz="2800" smtClean="0"/>
              <a:t>Miscellaneous Income</a:t>
            </a:r>
          </a:p>
        </p:txBody>
      </p:sp>
      <p:pic>
        <p:nvPicPr>
          <p:cNvPr id="7" name="~PP21369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3669" name="Date Placeholder 4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10-16-2012</a:t>
            </a:r>
            <a:endParaRPr lang="en-US"/>
          </a:p>
        </p:txBody>
      </p:sp>
      <p:sp>
        <p:nvSpPr>
          <p:cNvPr id="11367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0260A733-6DA3-495A-88A6-35CE0C6258EC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en-US" smtClean="0"/>
          </a:p>
        </p:txBody>
      </p:sp>
      <p:sp>
        <p:nvSpPr>
          <p:cNvPr id="113671" name="Footer Placeholder 7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Tax Law Training (NJ) TY2011 v11.1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5786380"/>
      </p:ext>
    </p:extLst>
  </p:cSld>
  <p:clrMapOvr>
    <a:masterClrMapping/>
  </p:clrMapOvr>
  <p:transition advTm="18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Taxable Income</a:t>
            </a:r>
          </a:p>
        </p:txBody>
      </p:sp>
      <p:sp>
        <p:nvSpPr>
          <p:cNvPr id="1146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800" smtClean="0"/>
              <a:t>Wages, bonuses, tips, certain scholarships</a:t>
            </a:r>
          </a:p>
          <a:p>
            <a:pPr eaLnBrk="1" hangingPunct="1">
              <a:lnSpc>
                <a:spcPct val="80000"/>
              </a:lnSpc>
            </a:pPr>
            <a:r>
              <a:rPr lang="en-US" sz="2800" smtClean="0"/>
              <a:t>Interest, dividends</a:t>
            </a:r>
          </a:p>
          <a:p>
            <a:pPr eaLnBrk="1" hangingPunct="1">
              <a:lnSpc>
                <a:spcPct val="80000"/>
              </a:lnSpc>
            </a:pPr>
            <a:r>
              <a:rPr lang="en-US" sz="2800" smtClean="0"/>
              <a:t>Business, hobby income</a:t>
            </a:r>
          </a:p>
          <a:p>
            <a:pPr eaLnBrk="1" hangingPunct="1">
              <a:lnSpc>
                <a:spcPct val="80000"/>
              </a:lnSpc>
            </a:pPr>
            <a:r>
              <a:rPr lang="en-US" sz="2800" smtClean="0"/>
              <a:t>Capital gains (stocks, property)</a:t>
            </a:r>
          </a:p>
          <a:p>
            <a:pPr eaLnBrk="1" hangingPunct="1">
              <a:lnSpc>
                <a:spcPct val="80000"/>
              </a:lnSpc>
            </a:pPr>
            <a:r>
              <a:rPr lang="en-US" sz="2800" smtClean="0"/>
              <a:t>Pensions, annuities, IRAs</a:t>
            </a:r>
          </a:p>
          <a:p>
            <a:pPr eaLnBrk="1" hangingPunct="1">
              <a:lnSpc>
                <a:spcPct val="80000"/>
              </a:lnSpc>
            </a:pPr>
            <a:r>
              <a:rPr lang="en-US" sz="2800" smtClean="0"/>
              <a:t>Rents, royalties</a:t>
            </a:r>
          </a:p>
          <a:p>
            <a:pPr eaLnBrk="1" hangingPunct="1">
              <a:lnSpc>
                <a:spcPct val="80000"/>
              </a:lnSpc>
            </a:pPr>
            <a:r>
              <a:rPr lang="en-US" sz="2800" smtClean="0"/>
              <a:t>Unemployment Compensation</a:t>
            </a:r>
          </a:p>
          <a:p>
            <a:pPr eaLnBrk="1" hangingPunct="1">
              <a:lnSpc>
                <a:spcPct val="80000"/>
              </a:lnSpc>
            </a:pPr>
            <a:r>
              <a:rPr lang="en-US" sz="2800" smtClean="0"/>
              <a:t>Social Security Benefits (part maybe)</a:t>
            </a:r>
          </a:p>
          <a:p>
            <a:pPr eaLnBrk="1" hangingPunct="1">
              <a:lnSpc>
                <a:spcPct val="80000"/>
              </a:lnSpc>
            </a:pPr>
            <a:r>
              <a:rPr lang="en-US" sz="2800" smtClean="0"/>
              <a:t>Gambling winnings</a:t>
            </a:r>
          </a:p>
          <a:p>
            <a:pPr eaLnBrk="1" hangingPunct="1">
              <a:lnSpc>
                <a:spcPct val="80000"/>
              </a:lnSpc>
            </a:pPr>
            <a:r>
              <a:rPr lang="en-US" sz="2800" smtClean="0"/>
              <a:t>State Income and Property Tax Refunds (Maybe)</a:t>
            </a:r>
          </a:p>
        </p:txBody>
      </p:sp>
      <p:pic>
        <p:nvPicPr>
          <p:cNvPr id="8" name="~PP31369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4693" name="Date Placeholder 4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10-16-2012</a:t>
            </a:r>
            <a:endParaRPr lang="en-US"/>
          </a:p>
        </p:txBody>
      </p:sp>
      <p:sp>
        <p:nvSpPr>
          <p:cNvPr id="11469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A67B4D00-9CC9-464F-B269-25F1F03D69D8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n-US" smtClean="0"/>
          </a:p>
        </p:txBody>
      </p:sp>
      <p:sp>
        <p:nvSpPr>
          <p:cNvPr id="114695" name="Footer Placeholder 6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Tax Law Training (NJ) TY2011 v11.1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6544075"/>
      </p:ext>
    </p:extLst>
  </p:cSld>
  <p:clrMapOvr>
    <a:masterClrMapping/>
  </p:clrMapOvr>
  <p:transition advTm="64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Nontaxable Income</a:t>
            </a:r>
          </a:p>
        </p:txBody>
      </p:sp>
      <p:sp>
        <p:nvSpPr>
          <p:cNvPr id="1157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800" smtClean="0"/>
              <a:t>Child support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smtClean="0"/>
              <a:t>Federal income tax refund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smtClean="0"/>
              <a:t>Gifts, bequests, inheritances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smtClean="0"/>
              <a:t>Interest on State/Local Government bonds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smtClean="0"/>
              <a:t>Interest on Series EE and used for education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smtClean="0"/>
              <a:t>Veteran’s disability, interest on VA dividend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smtClean="0"/>
              <a:t>Worker’s compensation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smtClean="0"/>
              <a:t>Qualified scholarships, fellowships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smtClean="0"/>
              <a:t>Supplemental Security Income (SSI)</a:t>
            </a:r>
          </a:p>
        </p:txBody>
      </p:sp>
      <p:pic>
        <p:nvPicPr>
          <p:cNvPr id="7" name="~PP31385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5717" name="Date Placeholder 4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10-16-2012</a:t>
            </a:r>
            <a:endParaRPr lang="en-US"/>
          </a:p>
        </p:txBody>
      </p:sp>
      <p:sp>
        <p:nvSpPr>
          <p:cNvPr id="11571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BE489B7B-1D2D-4218-AF0C-DDE48D67D9CA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en-US" smtClean="0"/>
          </a:p>
        </p:txBody>
      </p:sp>
      <p:sp>
        <p:nvSpPr>
          <p:cNvPr id="115719" name="Footer Placeholder 7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Tax Law Training (NJ) TY2011 v11.1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425485"/>
      </p:ext>
    </p:extLst>
  </p:cSld>
  <p:clrMapOvr>
    <a:masterClrMapping/>
  </p:clrMapOvr>
  <p:transition advTm="44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Differences: New Jersey vs Federal</a:t>
            </a:r>
          </a:p>
        </p:txBody>
      </p:sp>
      <p:sp>
        <p:nvSpPr>
          <p:cNvPr id="11673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914400" y="1600200"/>
            <a:ext cx="7772400" cy="636588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r>
              <a:rPr lang="en-US" sz="2800" smtClean="0"/>
              <a:t>Taxable vs Non-Taxable Income-notable differences</a:t>
            </a:r>
          </a:p>
        </p:txBody>
      </p:sp>
      <p:graphicFrame>
        <p:nvGraphicFramePr>
          <p:cNvPr id="1333342" name="Group 94"/>
          <p:cNvGraphicFramePr>
            <a:graphicFrameLocks noGrp="1"/>
          </p:cNvGraphicFramePr>
          <p:nvPr>
            <p:ph sz="half" idx="2"/>
          </p:nvPr>
        </p:nvGraphicFramePr>
        <p:xfrm>
          <a:off x="914400" y="2554288"/>
          <a:ext cx="7772400" cy="3179780"/>
        </p:xfrm>
        <a:graphic>
          <a:graphicData uri="http://schemas.openxmlformats.org/drawingml/2006/table">
            <a:tbl>
              <a:tblPr/>
              <a:tblGrid>
                <a:gridCol w="3652838"/>
                <a:gridCol w="1528762"/>
                <a:gridCol w="2590800"/>
              </a:tblGrid>
              <a:tr h="315856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sng" strike="noStrike" cap="none" normalizeH="0" baseline="0" smtClean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latin typeface="Arial" charset="0"/>
                          <a:ea typeface="ＭＳ Ｐゴシック" pitchFamily="-65" charset="-128"/>
                        </a:rPr>
                        <a:t>Taxable Income</a:t>
                      </a: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sng" strike="noStrike" cap="none" normalizeH="0" baseline="0" smtClean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latin typeface="Arial" charset="0"/>
                          <a:ea typeface="ＭＳ Ｐゴシック" pitchFamily="-65" charset="-128"/>
                        </a:rPr>
                        <a:t>New Jersey</a:t>
                      </a: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sng" strike="noStrike" cap="none" normalizeH="0" baseline="0" smtClean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latin typeface="Arial" charset="0"/>
                          <a:ea typeface="ＭＳ Ｐゴシック" pitchFamily="-65" charset="-128"/>
                        </a:rPr>
                        <a:t>Federal</a:t>
                      </a:r>
                    </a:p>
                  </a:txBody>
                  <a:tcPr marT="45712" marB="4571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1744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pitchFamily="-65" charset="-128"/>
                        </a:rPr>
                        <a:t>Unemployment compensation</a:t>
                      </a:r>
                    </a:p>
                  </a:txBody>
                  <a:tcPr marT="45712" marB="4571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EC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pitchFamily="-65" charset="-128"/>
                        </a:rPr>
                        <a:t>No</a:t>
                      </a:r>
                    </a:p>
                  </a:txBody>
                  <a:tcPr marT="45712" marB="4571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EC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pitchFamily="-65" charset="-128"/>
                        </a:rPr>
                        <a:t>Yes</a:t>
                      </a:r>
                    </a:p>
                  </a:txBody>
                  <a:tcPr marT="45712" marB="4571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ECDE"/>
                    </a:solidFill>
                  </a:tcPr>
                </a:tc>
              </a:tr>
              <a:tr h="315856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pitchFamily="-65" charset="-128"/>
                        </a:rPr>
                        <a:t>Social Security Benefits</a:t>
                      </a:r>
                    </a:p>
                  </a:txBody>
                  <a:tcPr marT="45712" marB="4571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F6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pitchFamily="-65" charset="-128"/>
                        </a:rPr>
                        <a:t>No</a:t>
                      </a:r>
                    </a:p>
                  </a:txBody>
                  <a:tcPr marT="45712" marB="4571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F6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pitchFamily="-65" charset="-128"/>
                        </a:rPr>
                        <a:t>Yes (maybe)</a:t>
                      </a:r>
                    </a:p>
                  </a:txBody>
                  <a:tcPr marT="45712" marB="4571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F6EF"/>
                    </a:solidFill>
                  </a:tcPr>
                </a:tc>
              </a:tr>
              <a:tr h="518139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pitchFamily="-65" charset="-128"/>
                        </a:rPr>
                        <a:t>Interest &amp; Capital Gains on Federal obligations</a:t>
                      </a:r>
                    </a:p>
                  </a:txBody>
                  <a:tcPr marT="45712" marB="4571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EC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pitchFamily="-65" charset="-128"/>
                        </a:rPr>
                        <a:t>No</a:t>
                      </a:r>
                    </a:p>
                  </a:txBody>
                  <a:tcPr marT="45712" marB="4571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EC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pitchFamily="-65" charset="-128"/>
                        </a:rPr>
                        <a:t>Yes</a:t>
                      </a:r>
                    </a:p>
                  </a:txBody>
                  <a:tcPr marT="45712" marB="4571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ECDE"/>
                    </a:solidFill>
                  </a:tcPr>
                </a:tc>
              </a:tr>
              <a:tr h="518139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pitchFamily="-65" charset="-128"/>
                        </a:rPr>
                        <a:t>Interest on Municipal Bonds from States other than NJ</a:t>
                      </a:r>
                    </a:p>
                  </a:txBody>
                  <a:tcPr marT="45712" marB="4571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F6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pitchFamily="-65" charset="-128"/>
                        </a:rPr>
                        <a:t>Yes</a:t>
                      </a:r>
                    </a:p>
                  </a:txBody>
                  <a:tcPr marT="45712" marB="4571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F6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pitchFamily="-65" charset="-128"/>
                        </a:rPr>
                        <a:t>No</a:t>
                      </a:r>
                    </a:p>
                  </a:txBody>
                  <a:tcPr marT="45712" marB="4571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F6EF"/>
                    </a:solidFill>
                  </a:tcPr>
                </a:tc>
              </a:tr>
              <a:tr h="518139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pitchFamily="-65" charset="-128"/>
                        </a:rPr>
                        <a:t>Capital Gains on NJ Tax Exempt Interest Securities</a:t>
                      </a:r>
                    </a:p>
                  </a:txBody>
                  <a:tcPr marT="45712" marB="4571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F6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pitchFamily="-65" charset="-128"/>
                        </a:rPr>
                        <a:t>No</a:t>
                      </a:r>
                    </a:p>
                  </a:txBody>
                  <a:tcPr marT="45712" marB="4571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F6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pitchFamily="-65" charset="-128"/>
                        </a:rPr>
                        <a:t>Yes</a:t>
                      </a:r>
                    </a:p>
                  </a:txBody>
                  <a:tcPr marT="45712" marB="4571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F6EF"/>
                    </a:solidFill>
                  </a:tcPr>
                </a:tc>
              </a:tr>
              <a:tr h="304781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pitchFamily="-65" charset="-128"/>
                        </a:rPr>
                        <a:t>State Income Tax &amp; Property Tax Refunds</a:t>
                      </a:r>
                    </a:p>
                  </a:txBody>
                  <a:tcPr marT="45712" marB="4571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EC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pitchFamily="-65" charset="-128"/>
                        </a:rPr>
                        <a:t>No</a:t>
                      </a:r>
                    </a:p>
                  </a:txBody>
                  <a:tcPr marT="45712" marB="4571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EC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pitchFamily="-65" charset="-128"/>
                        </a:rPr>
                        <a:t>Yes (maybe)</a:t>
                      </a:r>
                    </a:p>
                  </a:txBody>
                  <a:tcPr marT="45712" marB="4571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ECDE"/>
                    </a:solidFill>
                  </a:tcPr>
                </a:tc>
              </a:tr>
              <a:tr h="371409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pitchFamily="-65" charset="-128"/>
                        </a:rPr>
                        <a:t>Pension and IRA Distributions</a:t>
                      </a:r>
                    </a:p>
                  </a:txBody>
                  <a:tcPr marT="45712" marB="4571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F6EF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pitchFamily="-65" charset="-128"/>
                        </a:rPr>
                        <a:t>Amt taxable in NJ may be different than amt for Federal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pitchFamily="-65" charset="-128"/>
                      </a:endParaRPr>
                    </a:p>
                  </a:txBody>
                  <a:tcPr marT="45712" marB="4571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6F6E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8" name="~PP81416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6778" name="Date Placeholder 5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10-16-2012</a:t>
            </a:r>
            <a:endParaRPr lang="en-US"/>
          </a:p>
        </p:txBody>
      </p:sp>
      <p:sp>
        <p:nvSpPr>
          <p:cNvPr id="116779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FEB9B8D5-6FDB-4691-AF2E-E03CD01A887E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en-US" smtClean="0"/>
          </a:p>
        </p:txBody>
      </p:sp>
      <p:sp>
        <p:nvSpPr>
          <p:cNvPr id="116780" name="Footer Placeholder 8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Tax Law Training (NJ) TY2011 v11.1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2916446"/>
      </p:ext>
    </p:extLst>
  </p:cSld>
  <p:clrMapOvr>
    <a:masterClrMapping/>
  </p:clrMapOvr>
  <p:transition advTm="13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Employee Compensation</a:t>
            </a:r>
          </a:p>
        </p:txBody>
      </p:sp>
      <p:sp>
        <p:nvSpPr>
          <p:cNvPr id="1177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Wages, salaries, tips, severance pay, bonuses, and commissions</a:t>
            </a:r>
          </a:p>
          <a:p>
            <a:pPr eaLnBrk="1" hangingPunct="1"/>
            <a:r>
              <a:rPr lang="en-US" smtClean="0"/>
              <a:t>Cash, goods and services, awards, and taxable benefits</a:t>
            </a:r>
          </a:p>
          <a:p>
            <a:pPr eaLnBrk="1" hangingPunct="1"/>
            <a:r>
              <a:rPr lang="en-US" smtClean="0"/>
              <a:t>Pre-Retirement disability payments</a:t>
            </a:r>
          </a:p>
          <a:p>
            <a:pPr eaLnBrk="1" hangingPunct="1"/>
            <a:r>
              <a:rPr lang="en-US" smtClean="0"/>
              <a:t>Employee compensation usually reported on Form W-2, Wage and Tax Statement </a:t>
            </a:r>
          </a:p>
          <a:p>
            <a:pPr eaLnBrk="1" hangingPunct="1"/>
            <a:r>
              <a:rPr lang="en-US" smtClean="0"/>
              <a:t>All taxable even if not reported on W-2</a:t>
            </a:r>
          </a:p>
        </p:txBody>
      </p:sp>
      <p:pic>
        <p:nvPicPr>
          <p:cNvPr id="8" name="~PP21431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7765" name="Date Placeholder 4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10-16-2012</a:t>
            </a:r>
            <a:endParaRPr lang="en-US"/>
          </a:p>
        </p:txBody>
      </p:sp>
      <p:sp>
        <p:nvSpPr>
          <p:cNvPr id="11776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2F6A0BE2-D6F6-44AE-BC54-596BE38C5F37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en-US" smtClean="0"/>
          </a:p>
        </p:txBody>
      </p:sp>
      <p:sp>
        <p:nvSpPr>
          <p:cNvPr id="117767" name="Footer Placeholder 6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Tax Law Training (NJ) TY2011 v11.1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7873031"/>
      </p:ext>
    </p:extLst>
  </p:cSld>
  <p:clrMapOvr>
    <a:masterClrMapping/>
  </p:clrMapOvr>
  <p:transition advTm="64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Tips</a:t>
            </a:r>
          </a:p>
        </p:txBody>
      </p:sp>
      <p:sp>
        <p:nvSpPr>
          <p:cNvPr id="1187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mtClean="0"/>
              <a:t>Tips must be reported as Income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Usually reported on W-2 in either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Box 1 – Wages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Box 7 – Social Security Tips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Box 8 – Allocated Tips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Unreported tips – use Form 4137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Refer to Pub 17, Chapter 6 and </a:t>
            </a:r>
            <a:br>
              <a:rPr lang="en-US" smtClean="0"/>
            </a:br>
            <a:r>
              <a:rPr lang="en-US" smtClean="0"/>
              <a:t>Pub 4012, Tab 2</a:t>
            </a:r>
          </a:p>
        </p:txBody>
      </p:sp>
      <p:pic>
        <p:nvPicPr>
          <p:cNvPr id="7" name="~PP21447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8789" name="Date Placeholder 4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10-16-2012</a:t>
            </a:r>
            <a:endParaRPr lang="en-US"/>
          </a:p>
        </p:txBody>
      </p:sp>
      <p:sp>
        <p:nvSpPr>
          <p:cNvPr id="11879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D6F45EBC-89DA-43B4-AEDA-5A53FDD99C42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en-US" smtClean="0"/>
          </a:p>
        </p:txBody>
      </p:sp>
      <p:sp>
        <p:nvSpPr>
          <p:cNvPr id="118791" name="Footer Placeholder 7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Tax Law Training (NJ) TY2011 v11.1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3537016"/>
      </p:ext>
    </p:extLst>
  </p:cSld>
  <p:clrMapOvr>
    <a:masterClrMapping/>
  </p:clrMapOvr>
  <p:transition advTm="34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Scholarships And Fellowships</a:t>
            </a:r>
          </a:p>
        </p:txBody>
      </p:sp>
      <p:sp>
        <p:nvSpPr>
          <p:cNvPr id="1198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mtClean="0"/>
              <a:t>Amounts received for tuition, fees and books are not taxable</a:t>
            </a:r>
          </a:p>
          <a:p>
            <a:pPr eaLnBrk="1" hangingPunct="1">
              <a:lnSpc>
                <a:spcPct val="90000"/>
              </a:lnSpc>
            </a:pPr>
            <a:endParaRPr lang="en-US" smtClean="0"/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Amounts received for room, board &amp; travel are taxable and reported on line 7, wages on 1040 form</a:t>
            </a:r>
          </a:p>
          <a:p>
            <a:pPr eaLnBrk="1" hangingPunct="1">
              <a:lnSpc>
                <a:spcPct val="90000"/>
              </a:lnSpc>
            </a:pPr>
            <a:endParaRPr lang="en-US" smtClean="0"/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If no W-2, enter data on a 1040 Income Worksheet #1 in TaxWise</a:t>
            </a:r>
          </a:p>
        </p:txBody>
      </p:sp>
      <p:pic>
        <p:nvPicPr>
          <p:cNvPr id="7" name="~PP11447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9813" name="Date Placeholder 4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10-16-2012</a:t>
            </a:r>
            <a:endParaRPr lang="en-US"/>
          </a:p>
        </p:txBody>
      </p:sp>
      <p:sp>
        <p:nvSpPr>
          <p:cNvPr id="11981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642429FC-4F8A-451A-948C-D5E4C11E8AD8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en-US" smtClean="0"/>
          </a:p>
        </p:txBody>
      </p:sp>
      <p:sp>
        <p:nvSpPr>
          <p:cNvPr id="119815" name="Footer Placeholder 7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Tax Law Training (NJ) TY2011 v11.1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4313562"/>
      </p:ext>
    </p:extLst>
  </p:cSld>
  <p:clrMapOvr>
    <a:masterClrMapping/>
  </p:clrMapOvr>
  <p:transition advTm="36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.6|3|4.6|5.7|5.2"/>
</p:tagLst>
</file>

<file path=ppt/theme/theme1.xml><?xml version="1.0" encoding="utf-8"?>
<a:theme xmlns:a="http://schemas.openxmlformats.org/drawingml/2006/main" name="NJ Template 06">
  <a:themeElements>
    <a:clrScheme name="NJ Template 06 6">
      <a:dk1>
        <a:srgbClr val="000000"/>
      </a:dk1>
      <a:lt1>
        <a:srgbClr val="FFFFE1"/>
      </a:lt1>
      <a:dk2>
        <a:srgbClr val="330033"/>
      </a:dk2>
      <a:lt2>
        <a:srgbClr val="330033"/>
      </a:lt2>
      <a:accent1>
        <a:srgbClr val="CCCC99"/>
      </a:accent1>
      <a:accent2>
        <a:srgbClr val="FF0000"/>
      </a:accent2>
      <a:accent3>
        <a:srgbClr val="FFFFEE"/>
      </a:accent3>
      <a:accent4>
        <a:srgbClr val="000000"/>
      </a:accent4>
      <a:accent5>
        <a:srgbClr val="E2E2CA"/>
      </a:accent5>
      <a:accent6>
        <a:srgbClr val="E70000"/>
      </a:accent6>
      <a:hlink>
        <a:srgbClr val="990033"/>
      </a:hlink>
      <a:folHlink>
        <a:srgbClr val="B2B2B2"/>
      </a:folHlink>
    </a:clrScheme>
    <a:fontScheme name="NJ Template 06">
      <a:majorFont>
        <a:latin typeface="Calibri"/>
        <a:ea typeface="ＭＳ Ｐゴシック"/>
        <a:cs typeface="ＭＳ Ｐゴシック"/>
      </a:majorFont>
      <a:minorFont>
        <a:latin typeface="Calibri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Arial" charset="0"/>
          </a:defRPr>
        </a:defPPr>
      </a:lstStyle>
    </a:lnDef>
  </a:objectDefaults>
  <a:extraClrSchemeLst>
    <a:extraClrScheme>
      <a:clrScheme name="NJ Template 06 1">
        <a:dk1>
          <a:srgbClr val="993300"/>
        </a:dk1>
        <a:lt1>
          <a:srgbClr val="CCCCCC"/>
        </a:lt1>
        <a:dk2>
          <a:srgbClr val="000000"/>
        </a:dk2>
        <a:lt2>
          <a:srgbClr val="FFFFFF"/>
        </a:lt2>
        <a:accent1>
          <a:srgbClr val="576F2B"/>
        </a:accent1>
        <a:accent2>
          <a:srgbClr val="666699"/>
        </a:accent2>
        <a:accent3>
          <a:srgbClr val="AAAAAA"/>
        </a:accent3>
        <a:accent4>
          <a:srgbClr val="AEAEAE"/>
        </a:accent4>
        <a:accent5>
          <a:srgbClr val="B4BBAC"/>
        </a:accent5>
        <a:accent6>
          <a:srgbClr val="5C5C8A"/>
        </a:accent6>
        <a:hlink>
          <a:srgbClr val="99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J Template 06 2">
        <a:dk1>
          <a:srgbClr val="993300"/>
        </a:dk1>
        <a:lt1>
          <a:srgbClr val="CCCCCC"/>
        </a:lt1>
        <a:dk2>
          <a:srgbClr val="330000"/>
        </a:dk2>
        <a:lt2>
          <a:srgbClr val="FFFFFF"/>
        </a:lt2>
        <a:accent1>
          <a:srgbClr val="996633"/>
        </a:accent1>
        <a:accent2>
          <a:srgbClr val="FF0000"/>
        </a:accent2>
        <a:accent3>
          <a:srgbClr val="ADAAAA"/>
        </a:accent3>
        <a:accent4>
          <a:srgbClr val="AEAEAE"/>
        </a:accent4>
        <a:accent5>
          <a:srgbClr val="CAB8AD"/>
        </a:accent5>
        <a:accent6>
          <a:srgbClr val="E70000"/>
        </a:accent6>
        <a:hlink>
          <a:srgbClr val="FF3300"/>
        </a:hlink>
        <a:folHlink>
          <a:srgbClr val="CC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J Template 06 3">
        <a:dk1>
          <a:srgbClr val="79788A"/>
        </a:dk1>
        <a:lt1>
          <a:srgbClr val="FFFFFF"/>
        </a:lt1>
        <a:dk2>
          <a:srgbClr val="21203C"/>
        </a:dk2>
        <a:lt2>
          <a:srgbClr val="FFFFCC"/>
        </a:lt2>
        <a:accent1>
          <a:srgbClr val="476077"/>
        </a:accent1>
        <a:accent2>
          <a:srgbClr val="676C5A"/>
        </a:accent2>
        <a:accent3>
          <a:srgbClr val="ABABAF"/>
        </a:accent3>
        <a:accent4>
          <a:srgbClr val="DADADA"/>
        </a:accent4>
        <a:accent5>
          <a:srgbClr val="B1B6BD"/>
        </a:accent5>
        <a:accent6>
          <a:srgbClr val="5D6151"/>
        </a:accent6>
        <a:hlink>
          <a:srgbClr val="666699"/>
        </a:hlink>
        <a:folHlink>
          <a:srgbClr val="8CB0A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J Template 06 4">
        <a:dk1>
          <a:srgbClr val="455B41"/>
        </a:dk1>
        <a:lt1>
          <a:srgbClr val="FFFFCC"/>
        </a:lt1>
        <a:dk2>
          <a:srgbClr val="79A994"/>
        </a:dk2>
        <a:lt2>
          <a:srgbClr val="FFFFCC"/>
        </a:lt2>
        <a:accent1>
          <a:srgbClr val="517087"/>
        </a:accent1>
        <a:accent2>
          <a:srgbClr val="666699"/>
        </a:accent2>
        <a:accent3>
          <a:srgbClr val="BED1C8"/>
        </a:accent3>
        <a:accent4>
          <a:srgbClr val="DADAAE"/>
        </a:accent4>
        <a:accent5>
          <a:srgbClr val="B3BBC3"/>
        </a:accent5>
        <a:accent6>
          <a:srgbClr val="5C5C8A"/>
        </a:accent6>
        <a:hlink>
          <a:srgbClr val="993300"/>
        </a:hlink>
        <a:folHlink>
          <a:srgbClr val="A4AF6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J Template 06 5">
        <a:dk1>
          <a:srgbClr val="330000"/>
        </a:dk1>
        <a:lt1>
          <a:srgbClr val="FF9900"/>
        </a:lt1>
        <a:dk2>
          <a:srgbClr val="FFFFFF"/>
        </a:dk2>
        <a:lt2>
          <a:srgbClr val="8B3111"/>
        </a:lt2>
        <a:accent1>
          <a:srgbClr val="DD6D07"/>
        </a:accent1>
        <a:accent2>
          <a:srgbClr val="CC9900"/>
        </a:accent2>
        <a:accent3>
          <a:srgbClr val="FFCAAA"/>
        </a:accent3>
        <a:accent4>
          <a:srgbClr val="2A0000"/>
        </a:accent4>
        <a:accent5>
          <a:srgbClr val="EBBAAA"/>
        </a:accent5>
        <a:accent6>
          <a:srgbClr val="B98A00"/>
        </a:accent6>
        <a:hlink>
          <a:srgbClr val="CC330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J Template 06 6">
        <a:dk1>
          <a:srgbClr val="000000"/>
        </a:dk1>
        <a:lt1>
          <a:srgbClr val="FFFFE1"/>
        </a:lt1>
        <a:dk2>
          <a:srgbClr val="330033"/>
        </a:dk2>
        <a:lt2>
          <a:srgbClr val="330033"/>
        </a:lt2>
        <a:accent1>
          <a:srgbClr val="CCCC99"/>
        </a:accent1>
        <a:accent2>
          <a:srgbClr val="FF0000"/>
        </a:accent2>
        <a:accent3>
          <a:srgbClr val="FFFFEE"/>
        </a:accent3>
        <a:accent4>
          <a:srgbClr val="000000"/>
        </a:accent4>
        <a:accent5>
          <a:srgbClr val="E2E2CA"/>
        </a:accent5>
        <a:accent6>
          <a:srgbClr val="E70000"/>
        </a:accent6>
        <a:hlink>
          <a:srgbClr val="9900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J Template 06 7">
        <a:dk1>
          <a:srgbClr val="000000"/>
        </a:dk1>
        <a:lt1>
          <a:srgbClr val="FFFFFF"/>
        </a:lt1>
        <a:dk2>
          <a:srgbClr val="000000"/>
        </a:dk2>
        <a:lt2>
          <a:srgbClr val="891411"/>
        </a:lt2>
        <a:accent1>
          <a:srgbClr val="4F917E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B2C7C0"/>
        </a:accent5>
        <a:accent6>
          <a:srgbClr val="B98A00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J Template 06 8">
        <a:dk1>
          <a:srgbClr val="000000"/>
        </a:dk1>
        <a:lt1>
          <a:srgbClr val="FFFFFF"/>
        </a:lt1>
        <a:dk2>
          <a:srgbClr val="CC0000"/>
        </a:dk2>
        <a:lt2>
          <a:srgbClr val="999966"/>
        </a:lt2>
        <a:accent1>
          <a:srgbClr val="CCCCCC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B9B95C"/>
        </a:accent6>
        <a:hlink>
          <a:srgbClr val="666699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J Template 06 9">
        <a:dk1>
          <a:srgbClr val="000000"/>
        </a:dk1>
        <a:lt1>
          <a:srgbClr val="FFFFFF"/>
        </a:lt1>
        <a:dk2>
          <a:srgbClr val="FF0000"/>
        </a:dk2>
        <a:lt2>
          <a:srgbClr val="009999"/>
        </a:lt2>
        <a:accent1>
          <a:srgbClr val="C7B505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E0D7AA"/>
        </a:accent5>
        <a:accent6>
          <a:srgbClr val="E7E75C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J Template 06 10">
        <a:dk1>
          <a:srgbClr val="000000"/>
        </a:dk1>
        <a:lt1>
          <a:srgbClr val="FFFFFF"/>
        </a:lt1>
        <a:dk2>
          <a:srgbClr val="660033"/>
        </a:dk2>
        <a:lt2>
          <a:srgbClr val="666699"/>
        </a:lt2>
        <a:accent1>
          <a:srgbClr val="95A3D1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C8CEE5"/>
        </a:accent5>
        <a:accent6>
          <a:srgbClr val="E7E75C"/>
        </a:accent6>
        <a:hlink>
          <a:srgbClr val="5A84D8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4491 NJ</Template>
  <TotalTime>15</TotalTime>
  <Words>639</Words>
  <Application>Microsoft Office PowerPoint</Application>
  <PresentationFormat>On-screen Show (4:3)</PresentationFormat>
  <Paragraphs>170</Paragraphs>
  <Slides>11</Slides>
  <Notes>11</Notes>
  <HiddenSlides>0</HiddenSlides>
  <MMClips>11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ＭＳ Ｐゴシック</vt:lpstr>
      <vt:lpstr>Arial</vt:lpstr>
      <vt:lpstr>Calibri</vt:lpstr>
      <vt:lpstr>Times New Roman</vt:lpstr>
      <vt:lpstr>Wingdings</vt:lpstr>
      <vt:lpstr>NJ Template 06</vt:lpstr>
      <vt:lpstr>Income - Wages</vt:lpstr>
      <vt:lpstr>Income Overview</vt:lpstr>
      <vt:lpstr>Income Categories</vt:lpstr>
      <vt:lpstr>Taxable Income</vt:lpstr>
      <vt:lpstr>Nontaxable Income</vt:lpstr>
      <vt:lpstr>Differences: New Jersey vs Federal</vt:lpstr>
      <vt:lpstr>Employee Compensation</vt:lpstr>
      <vt:lpstr>Tips</vt:lpstr>
      <vt:lpstr>Scholarships And Fellowships</vt:lpstr>
      <vt:lpstr>OTHER LINE 7 INCOME</vt:lpstr>
      <vt:lpstr>Form W-2</vt:lpstr>
    </vt:vector>
  </TitlesOfParts>
  <Company>Hewlett-Packard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Income - Wages</dc:title>
  <dc:creator>HershAl</dc:creator>
  <cp:lastModifiedBy>Al H 509</cp:lastModifiedBy>
  <cp:revision>4</cp:revision>
  <dcterms:created xsi:type="dcterms:W3CDTF">2012-01-07T00:34:14Z</dcterms:created>
  <dcterms:modified xsi:type="dcterms:W3CDTF">2012-10-16T19:02:40Z</dcterms:modified>
</cp:coreProperties>
</file>